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Playfair Display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PlayfairDisplay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PlayfairDisplay-bold.fntdata"/><Relationship Id="rId18" Type="http://schemas.openxmlformats.org/officeDocument/2006/relationships/font" Target="fonts/PlayfairDisplay-regular.fntdata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snap.stanford.edu/data/egonets-Facebook.htm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5" Type="http://schemas.openxmlformats.org/officeDocument/2006/relationships/image" Target="../media/image5.jpg"/><Relationship Id="rId6" Type="http://schemas.openxmlformats.org/officeDocument/2006/relationships/image" Target="../media/image2.jpg"/><Relationship Id="rId7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ctrTitle"/>
          </p:nvPr>
        </p:nvSpPr>
        <p:spPr>
          <a:xfrm>
            <a:off x="3207600" y="2084500"/>
            <a:ext cx="68676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SOCIAL NETWORK ANALYSIS</a:t>
            </a:r>
            <a:endParaRPr sz="3000"/>
          </a:p>
        </p:txBody>
      </p:sp>
      <p:sp>
        <p:nvSpPr>
          <p:cNvPr id="229" name="Shape 229"/>
          <p:cNvSpPr txBox="1"/>
          <p:nvPr>
            <p:ph idx="1" type="subTitle"/>
          </p:nvPr>
        </p:nvSpPr>
        <p:spPr>
          <a:xfrm>
            <a:off x="3306700" y="2620900"/>
            <a:ext cx="5579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Analysis of Centrality -Finding Most Influential Person in a Social Network </a:t>
            </a:r>
            <a:endParaRPr/>
          </a:p>
        </p:txBody>
      </p:sp>
      <p:sp>
        <p:nvSpPr>
          <p:cNvPr id="230" name="Shape 230"/>
          <p:cNvSpPr txBox="1"/>
          <p:nvPr/>
        </p:nvSpPr>
        <p:spPr>
          <a:xfrm>
            <a:off x="5025800" y="4154825"/>
            <a:ext cx="6779400" cy="7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Submitted By -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Ashutosh Kumar Tiwari (1BM15IS012)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Himanshu Ranjan (1BM15IS025)</a:t>
            </a:r>
            <a:endParaRPr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638375" y="5202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</a:t>
            </a:r>
            <a:endParaRPr/>
          </a:p>
        </p:txBody>
      </p:sp>
      <p:sp>
        <p:nvSpPr>
          <p:cNvPr id="236" name="Shape 236"/>
          <p:cNvSpPr txBox="1"/>
          <p:nvPr/>
        </p:nvSpPr>
        <p:spPr>
          <a:xfrm>
            <a:off x="723150" y="1153450"/>
            <a:ext cx="7697700" cy="3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we want to know who is most central in a network, that seems like an easy question, just count how many people they are linked to, right? But what if they are only linked to people who are disconnected themselves?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are addressing this problem of  identifying the most influential person in a Social Network (Facebook Data Here) .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1132725" y="2760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 AND APPLICATIONS</a:t>
            </a:r>
            <a:endParaRPr/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1203350" y="943725"/>
            <a:ext cx="7038900" cy="34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The edges described in the Solution to the  problem statement could be of any form: friendship, collaboration, following or mutual interests. Here, we specifically study and build our model over Facebook's social network, with the following areas of motivation: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General application of friends recommendation to a particular famous user.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Predicting hidden links in a social network group formed by terrorists along with identification of their leaders/ key influencers.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Targeted marketing of products: Marketing through highly influential individuals and also identifying plausible customers.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Suggesting promising interactions or collaborations that have not yet been identified within an organization.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1052550" y="158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MEASURES OF CENTRALITY</a:t>
            </a:r>
            <a:endParaRPr/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1132725" y="614175"/>
            <a:ext cx="7038900" cy="41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Closeness Centrality 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lphaLcPeriod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Core idea: A central node is one that is close, on average, to other nodes.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lphaLcPeriod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Input: Graph and a node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lphaLcPeriod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Output: value [0,1] after standardization (1 being highly central)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Betweenness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 Centrality 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lphaLcPeriod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Core Idea: A central actor is one that acts as a bridge, broker or gatekeeper.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lphaLcPeriod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Input: Graph and a node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lphaLcPeriod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Output: value [0,1] after normalization (1 being highly central)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Eigenvector centrality 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lphaLcPeriod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Core Idea: A central actor is connected to other central actors.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lphaLcPeriod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Input: Graph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imes New Roman"/>
              <a:buAutoNum type="alphaLcPeriod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Output: value [0,1]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Times New Roman"/>
              <a:buChar char="●"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</a:t>
            </a:r>
            <a:endParaRPr/>
          </a:p>
        </p:txBody>
      </p:sp>
      <p:sp>
        <p:nvSpPr>
          <p:cNvPr id="254" name="Shape 254"/>
          <p:cNvSpPr txBox="1"/>
          <p:nvPr/>
        </p:nvSpPr>
        <p:spPr>
          <a:xfrm>
            <a:off x="1297500" y="16377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2030400" y="163772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Acquisition and Learning </a:t>
            </a:r>
            <a:endParaRPr sz="2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6" name="Shape 256"/>
          <p:cNvSpPr txBox="1"/>
          <p:nvPr/>
        </p:nvSpPr>
        <p:spPr>
          <a:xfrm>
            <a:off x="1297500" y="26055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2030400" y="260552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Representation of Data </a:t>
            </a:r>
            <a:endParaRPr sz="2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Shape 258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2030400" y="35733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Development and Explanation</a:t>
            </a:r>
            <a:endParaRPr sz="2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type="title"/>
          </p:nvPr>
        </p:nvSpPr>
        <p:spPr>
          <a:xfrm>
            <a:off x="623750" y="94275"/>
            <a:ext cx="8042100" cy="12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ACQUISITION AND LEARNING</a:t>
            </a:r>
            <a:endParaRPr/>
          </a:p>
        </p:txBody>
      </p:sp>
      <p:sp>
        <p:nvSpPr>
          <p:cNvPr id="265" name="Shape 265"/>
          <p:cNvSpPr txBox="1"/>
          <p:nvPr>
            <p:ph idx="4294967295" type="body"/>
          </p:nvPr>
        </p:nvSpPr>
        <p:spPr>
          <a:xfrm>
            <a:off x="753275" y="1377075"/>
            <a:ext cx="7497600" cy="3060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Acquired from </a:t>
            </a:r>
            <a:r>
              <a:rPr lang="en-GB" sz="1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http://snap.stanford.edu/data/egonets-Facebook.html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This dataset consists of 'circles' (or 'friends lists') from Facebook.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This anonymized dataset includes node features (profiles), circles, and ego networks.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The edges are undirected 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10 ego-networks, consisting of 193 circles and 4,039 users.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Features of various nodes are described in the following format:[Type]:[Subtype]:attributeName</a:t>
            </a:r>
            <a:b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type="title"/>
          </p:nvPr>
        </p:nvSpPr>
        <p:spPr>
          <a:xfrm>
            <a:off x="623750" y="94275"/>
            <a:ext cx="8042100" cy="128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REPRESENTATION</a:t>
            </a:r>
            <a:endParaRPr/>
          </a:p>
        </p:txBody>
      </p:sp>
      <p:sp>
        <p:nvSpPr>
          <p:cNvPr id="271" name="Shape 271"/>
          <p:cNvSpPr txBox="1"/>
          <p:nvPr>
            <p:ph idx="4294967295" type="body"/>
          </p:nvPr>
        </p:nvSpPr>
        <p:spPr>
          <a:xfrm>
            <a:off x="753275" y="1377075"/>
            <a:ext cx="7497600" cy="3060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In order to represent complex data structure of a graph with various features attached to each node, python-igraph has been used.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Dictionary Data Structure is deployed to store the corresponding features of each node.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Plotly : Graphing library for making interactive, publication-quality graphs online.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A username and an API key has to be used to check the results of the Plot using Plotly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      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910225" y="3004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DEVELOPMENT AND EXPLANATION</a:t>
            </a:r>
            <a:endParaRPr/>
          </a:p>
        </p:txBody>
      </p:sp>
      <p:sp>
        <p:nvSpPr>
          <p:cNvPr id="277" name="Shape 277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LOAD DATASET</a:t>
            </a:r>
            <a:endParaRPr/>
          </a:p>
        </p:txBody>
      </p:sp>
      <p:sp>
        <p:nvSpPr>
          <p:cNvPr id="278" name="Shape 278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Facebook data from the stanford Website is taken and Loaded into the  Notebook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Shape 279"/>
          <p:cNvSpPr txBox="1"/>
          <p:nvPr/>
        </p:nvSpPr>
        <p:spPr>
          <a:xfrm>
            <a:off x="812750" y="3320125"/>
            <a:ext cx="22755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DEGREE OF NODES</a:t>
            </a:r>
            <a:endParaRPr/>
          </a:p>
        </p:txBody>
      </p:sp>
      <p:sp>
        <p:nvSpPr>
          <p:cNvPr id="280" name="Shape 280"/>
          <p:cNvSpPr txBox="1"/>
          <p:nvPr/>
        </p:nvSpPr>
        <p:spPr>
          <a:xfrm>
            <a:off x="812750" y="3763375"/>
            <a:ext cx="21768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To find the nodes that have  highest number of immediate neighbors (degree)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Shape 281"/>
          <p:cNvSpPr txBox="1"/>
          <p:nvPr/>
        </p:nvSpPr>
        <p:spPr>
          <a:xfrm>
            <a:off x="6326300" y="1907325"/>
            <a:ext cx="26826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PLOT THE RELATIONSHIP</a:t>
            </a:r>
            <a:endParaRPr/>
          </a:p>
        </p:txBody>
      </p:sp>
      <p:sp>
        <p:nvSpPr>
          <p:cNvPr id="282" name="Shape 282"/>
          <p:cNvSpPr txBox="1"/>
          <p:nvPr/>
        </p:nvSpPr>
        <p:spPr>
          <a:xfrm>
            <a:off x="6385660" y="239322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Plotting relationships among users and Unferring the result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Shape 283"/>
          <p:cNvSpPr txBox="1"/>
          <p:nvPr/>
        </p:nvSpPr>
        <p:spPr>
          <a:xfrm>
            <a:off x="6273425" y="3320125"/>
            <a:ext cx="2613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MEASURE EACH CENTRALITY</a:t>
            </a:r>
            <a:endParaRPr/>
          </a:p>
        </p:txBody>
      </p:sp>
      <p:sp>
        <p:nvSpPr>
          <p:cNvPr id="284" name="Shape 284"/>
          <p:cNvSpPr txBox="1"/>
          <p:nvPr/>
        </p:nvSpPr>
        <p:spPr>
          <a:xfrm>
            <a:off x="6385660" y="3825888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Performing Analysis for each type of centrality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5" name="Shape 285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6" name="Shape 28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7" name="Shape 287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8" name="Shape 288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Shape 289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Shape 291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Shape 292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Shape 293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94" name="Shape 294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" name="Shape 29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97" name="Shape 297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98" name="Shape 298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0" name="Shape 300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1" name="Shape 301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02" name="Shape 302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" name="Shape 304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05" name="Shape 305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06" name="Shape 30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8" name="Shape 308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9" name="Shape 309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645300" y="264402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Paper Used : Link prediction in multiplex online social networks" by Mahdi Jalili et al</a:t>
            </a:r>
            <a:endParaRPr/>
          </a:p>
        </p:txBody>
      </p:sp>
      <p:grpSp>
        <p:nvGrpSpPr>
          <p:cNvPr id="316" name="Shape 31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17" name="Shape 31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5" name="Shape 3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Shape 3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Shape 32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28" name="Shape 3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2" name="Shape 332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Shape 333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Shape 33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35" name="Shape 33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9" name="Shape 339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40" name="Shape 34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Shape 341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42" name="Shape 34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" name="Shape 34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47" name="Shape 34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8" name="Shape 34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49" name="Shape 34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Shape 35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51" name="Shape 351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52" name="Shape 352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53" name="Shape 353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1" name="Shape 361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